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sldIdLst>
    <p:sldId id="256" r:id="rId2"/>
    <p:sldId id="257" r:id="rId3"/>
    <p:sldId id="258" r:id="rId4"/>
    <p:sldId id="272" r:id="rId5"/>
    <p:sldId id="259" r:id="rId6"/>
    <p:sldId id="273" r:id="rId7"/>
    <p:sldId id="274" r:id="rId8"/>
    <p:sldId id="267" r:id="rId9"/>
    <p:sldId id="287" r:id="rId10"/>
    <p:sldId id="275" r:id="rId11"/>
    <p:sldId id="277" r:id="rId12"/>
    <p:sldId id="278" r:id="rId13"/>
    <p:sldId id="261" r:id="rId14"/>
    <p:sldId id="262" r:id="rId15"/>
    <p:sldId id="279" r:id="rId16"/>
    <p:sldId id="263" r:id="rId17"/>
    <p:sldId id="264" r:id="rId18"/>
    <p:sldId id="265" r:id="rId19"/>
    <p:sldId id="293" r:id="rId20"/>
    <p:sldId id="269" r:id="rId21"/>
    <p:sldId id="270" r:id="rId22"/>
    <p:sldId id="271" r:id="rId23"/>
    <p:sldId id="266" r:id="rId24"/>
    <p:sldId id="286" r:id="rId25"/>
    <p:sldId id="291" r:id="rId26"/>
    <p:sldId id="288" r:id="rId27"/>
    <p:sldId id="289" r:id="rId28"/>
    <p:sldId id="290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2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6906C-B8CE-46C3-88F1-A1B917AC78F8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DA9CC-71E8-403C-975F-9C51FD8B0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33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DA9CC-71E8-403C-975F-9C51FD8B08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98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p-values aren’t possible with </a:t>
            </a:r>
            <a:r>
              <a:rPr lang="en-US" dirty="0" err="1" smtClean="0"/>
              <a:t>multcompare</a:t>
            </a:r>
            <a:r>
              <a:rPr lang="en-US" dirty="0" smtClean="0"/>
              <a:t>.</a:t>
            </a:r>
            <a:r>
              <a:rPr lang="en-US" baseline="0" dirty="0" smtClean="0"/>
              <a:t>  To get them you will need to perform the LSD (or other tests, to follow) with your own code.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67503-C393-4F14-AE6A-A426B3FD091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44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CFD4C-A854-4545-83AD-F4458C6469C0}" type="datetime1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EEE1-9A74-455E-B13A-BD19ADF8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94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6909-CD37-4147-83BC-58A8091C091B}" type="datetime1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EEE1-9A74-455E-B13A-BD19ADF8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24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EAD2-63DD-4AD3-A8C8-43BFCAED79AC}" type="datetime1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EEE1-9A74-455E-B13A-BD19ADF8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3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9FE1-48CA-480F-884C-44212A8E9699}" type="datetime1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EEE1-9A74-455E-B13A-BD19ADF8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1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F329-668F-4578-A7A1-749981B3E1A9}" type="datetime1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EEE1-9A74-455E-B13A-BD19ADF8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74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AF71-430D-4226-97F2-6957674FFD54}" type="datetime1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EEE1-9A74-455E-B13A-BD19ADF8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61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B5B4-77A5-4BB7-9C66-BD4B186E7DE2}" type="datetime1">
              <a:rPr lang="en-US" smtClean="0"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EEE1-9A74-455E-B13A-BD19ADF8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9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5E6D-C1A0-46CC-B472-A23A50ACDB56}" type="datetime1">
              <a:rPr lang="en-US" smtClean="0"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EEE1-9A74-455E-B13A-BD19ADF8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3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0088-1C6B-42FC-9FD8-3456B155F2DF}" type="datetime1">
              <a:rPr lang="en-US" smtClean="0"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EEE1-9A74-455E-B13A-BD19ADF8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4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E0F5-634B-4A49-AA79-7E0672113F57}" type="datetime1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EEE1-9A74-455E-B13A-BD19ADF8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31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6774-034C-4E91-8091-72FF32F4C5D2}" type="datetime1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EEE1-9A74-455E-B13A-BD19ADF8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5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DD99A-9F7A-4F78-AAC0-CCB68E92E129}" type="datetime1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BEEE1-9A74-455E-B13A-BD19ADF8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577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4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1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 Group Comparisons with Analysis of Variance (</a:t>
            </a:r>
            <a:r>
              <a:rPr lang="en-US" dirty="0" smtClean="0">
                <a:latin typeface="+mn-lt"/>
              </a:rPr>
              <a:t>ANOVA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BIOE </a:t>
            </a:r>
          </a:p>
          <a:p>
            <a:endParaRPr lang="en-US" dirty="0"/>
          </a:p>
          <a:p>
            <a:r>
              <a:rPr lang="en-US" dirty="0" smtClean="0"/>
              <a:t>April 28</a:t>
            </a:r>
            <a:r>
              <a:rPr lang="en-US" baseline="30000" dirty="0" smtClean="0"/>
              <a:t>th</a:t>
            </a:r>
            <a:r>
              <a:rPr lang="en-US" dirty="0" smtClean="0"/>
              <a:t>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EEE1-9A74-455E-B13A-BD19ADF8F6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5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for Normality of our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EEE1-9A74-455E-B13A-BD19ADF8F645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99622" y="1774287"/>
            <a:ext cx="9433635" cy="344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15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Testing Homoscedasticity</a:t>
            </a:r>
            <a:r>
              <a:rPr lang="en-US" dirty="0" smtClean="0"/>
              <a:t>: The variances of the groups are the same. </a:t>
            </a:r>
            <a:br>
              <a:rPr lang="en-US" dirty="0" smtClean="0"/>
            </a:b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vartestn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EEE1-9A74-455E-B13A-BD19ADF8F645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0451" y="2688216"/>
            <a:ext cx="4892087" cy="30595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014" y="2263921"/>
            <a:ext cx="4543425" cy="3333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3013" y="1849129"/>
            <a:ext cx="6603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Similar calling 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anova1</a:t>
            </a:r>
            <a:r>
              <a:rPr lang="en-US" dirty="0" smtClean="0">
                <a:cs typeface="Courier New" panose="02070309020205020404" pitchFamily="49" charset="0"/>
              </a:rPr>
              <a:t> for balanced vs unbalanced data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7855" y="3325091"/>
            <a:ext cx="3629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 err="1" smtClean="0"/>
              <a:t>var</a:t>
            </a:r>
            <a:r>
              <a:rPr lang="en-US" dirty="0" smtClean="0"/>
              <a:t> = .0171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7855" y="3888509"/>
            <a:ext cx="37222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reject the null hypothesis with greater than 95% confidence (p &lt; .05) that the variances disease durations amongst the clinical phenotypes are the same.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09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have not meet two of the </a:t>
            </a:r>
            <a:r>
              <a:rPr lang="en-US" dirty="0" err="1" smtClean="0"/>
              <a:t>anova</a:t>
            </a:r>
            <a:r>
              <a:rPr lang="en-US" dirty="0" smtClean="0"/>
              <a:t> assumptions. What to do? Welch’s ANOVA or </a:t>
            </a:r>
            <a:r>
              <a:rPr lang="en-US" dirty="0" err="1" smtClean="0"/>
              <a:t>Kruskal</a:t>
            </a:r>
            <a:r>
              <a:rPr lang="en-US" dirty="0" smtClean="0"/>
              <a:t>-Wallis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Welch’s ANOVA is a one-way ANOVA that doesn’t assume equal variances</a:t>
            </a:r>
          </a:p>
          <a:p>
            <a:r>
              <a:rPr lang="en-US" dirty="0" smtClean="0"/>
              <a:t>Welch’s ANOVA isn’t built into </a:t>
            </a:r>
            <a:r>
              <a:rPr lang="en-US" dirty="0" err="1" smtClean="0"/>
              <a:t>Matlab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A Welch’s ANOVA code is published on </a:t>
            </a:r>
            <a:r>
              <a:rPr lang="en-US" dirty="0" err="1" smtClean="0"/>
              <a:t>MathWorks</a:t>
            </a:r>
            <a:r>
              <a:rPr lang="en-US" dirty="0" smtClean="0"/>
              <a:t> File Exchange</a:t>
            </a:r>
            <a:br>
              <a:rPr lang="en-US" dirty="0" smtClean="0"/>
            </a:br>
            <a:r>
              <a:rPr lang="en-US" dirty="0" smtClean="0"/>
              <a:t>It doesn’t do </a:t>
            </a:r>
            <a:r>
              <a:rPr lang="en-US" u="sng" dirty="0" smtClean="0"/>
              <a:t>unbalanced</a:t>
            </a:r>
            <a:r>
              <a:rPr lang="en-US" dirty="0" smtClean="0"/>
              <a:t> data sets.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EEE1-9A74-455E-B13A-BD19ADF8F645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4363" y="3655580"/>
            <a:ext cx="3997902" cy="19298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8650" y="4001294"/>
            <a:ext cx="351847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/>
              <a:t>A </a:t>
            </a:r>
            <a:r>
              <a:rPr lang="en-US" sz="2100" dirty="0" err="1" smtClean="0"/>
              <a:t>Kruskal</a:t>
            </a:r>
            <a:r>
              <a:rPr lang="en-US" sz="2100" dirty="0" smtClean="0"/>
              <a:t>-Wallis test is a </a:t>
            </a:r>
            <a:r>
              <a:rPr lang="en-US" sz="2100" dirty="0" err="1" smtClean="0"/>
              <a:t>nonparametic</a:t>
            </a:r>
            <a:r>
              <a:rPr lang="en-US" sz="2100" dirty="0" smtClean="0"/>
              <a:t> version of a ANOVA 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45760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Kruskal</a:t>
            </a:r>
            <a:r>
              <a:rPr lang="en-US" dirty="0" smtClean="0"/>
              <a:t>-Wallis Test is nonparametric (no assumptions of normality or variance)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Hypothesis Tested by </a:t>
            </a:r>
            <a:r>
              <a:rPr lang="en-US" dirty="0" err="1" smtClean="0"/>
              <a:t>Kruskal</a:t>
            </a:r>
            <a:r>
              <a:rPr lang="en-US" dirty="0" smtClean="0"/>
              <a:t>-Wallis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050" y="2005013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Null Hypothesis H</a:t>
            </a:r>
            <a:r>
              <a:rPr lang="en-US" baseline="-25000" dirty="0" smtClean="0"/>
              <a:t>0</a:t>
            </a:r>
            <a:r>
              <a:rPr lang="en-US" dirty="0" smtClean="0"/>
              <a:t>: The mean </a:t>
            </a:r>
            <a:r>
              <a:rPr lang="en-US" u="sng" dirty="0" smtClean="0"/>
              <a:t>rank </a:t>
            </a:r>
            <a:r>
              <a:rPr lang="en-US" dirty="0" smtClean="0"/>
              <a:t>of the members of the groups is the same</a:t>
            </a:r>
          </a:p>
          <a:p>
            <a:endParaRPr lang="en-US" dirty="0"/>
          </a:p>
          <a:p>
            <a:r>
              <a:rPr lang="en-US" dirty="0" smtClean="0"/>
              <a:t>Research Hypothesis H</a:t>
            </a:r>
            <a:r>
              <a:rPr lang="en-US" baseline="-25000" dirty="0" smtClean="0"/>
              <a:t>1</a:t>
            </a:r>
            <a:r>
              <a:rPr lang="en-US" dirty="0" smtClean="0"/>
              <a:t> : The mean </a:t>
            </a:r>
            <a:r>
              <a:rPr lang="en-US" u="sng" dirty="0" smtClean="0"/>
              <a:t>rank </a:t>
            </a:r>
            <a:r>
              <a:rPr lang="en-US" dirty="0" smtClean="0"/>
              <a:t>of the members of the groups is different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Stating the Results of an </a:t>
            </a:r>
            <a:r>
              <a:rPr lang="en-US" u="sng" dirty="0" err="1" smtClean="0"/>
              <a:t>Kruskal</a:t>
            </a:r>
            <a:r>
              <a:rPr lang="en-US" u="sng" dirty="0" smtClean="0"/>
              <a:t>-Wallis test</a:t>
            </a:r>
          </a:p>
          <a:p>
            <a:r>
              <a:rPr lang="en-US" dirty="0" smtClean="0"/>
              <a:t>We </a:t>
            </a:r>
            <a:r>
              <a:rPr lang="en-US" u="sng" dirty="0" smtClean="0"/>
              <a:t>reject</a:t>
            </a:r>
            <a:r>
              <a:rPr lang="en-US" dirty="0" smtClean="0"/>
              <a:t> the null hypothesis with p=.02 confidence that the mean rank of stock price change these stocks is the same.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</a:t>
            </a:r>
            <a:r>
              <a:rPr lang="en-US" u="sng" dirty="0" smtClean="0"/>
              <a:t>fail to reject </a:t>
            </a:r>
            <a:r>
              <a:rPr lang="en-US" dirty="0" smtClean="0"/>
              <a:t>the null hypothesis with greater than .95% confidence that the daily of stock price changes are the same. </a:t>
            </a:r>
            <a:br>
              <a:rPr lang="en-US" dirty="0" smtClean="0"/>
            </a:br>
            <a:endParaRPr lang="en-US" baseline="-25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EEE1-9A74-455E-B13A-BD19ADF8F64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7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Tested by </a:t>
            </a:r>
            <a:r>
              <a:rPr lang="en-US" dirty="0" err="1" smtClean="0"/>
              <a:t>Kruskal</a:t>
            </a:r>
            <a:r>
              <a:rPr lang="en-US" dirty="0" smtClean="0"/>
              <a:t>-Wallis Test Stated Another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Null Hypothesis H</a:t>
            </a:r>
            <a:r>
              <a:rPr lang="en-US" baseline="-25000" dirty="0" smtClean="0"/>
              <a:t>0</a:t>
            </a:r>
            <a:r>
              <a:rPr lang="en-US" dirty="0" smtClean="0"/>
              <a:t>: The groups come from the same distribution</a:t>
            </a:r>
          </a:p>
          <a:p>
            <a:endParaRPr lang="en-US" dirty="0"/>
          </a:p>
          <a:p>
            <a:r>
              <a:rPr lang="en-US" dirty="0" smtClean="0"/>
              <a:t>Research Hypothesis H</a:t>
            </a:r>
            <a:r>
              <a:rPr lang="en-US" baseline="-25000" dirty="0" smtClean="0"/>
              <a:t>1</a:t>
            </a:r>
            <a:r>
              <a:rPr lang="en-US" dirty="0" smtClean="0"/>
              <a:t> : The groups come from the different distributions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Stating the Results of an </a:t>
            </a:r>
            <a:r>
              <a:rPr lang="en-US" u="sng" dirty="0" err="1" smtClean="0"/>
              <a:t>Kruskal</a:t>
            </a:r>
            <a:r>
              <a:rPr lang="en-US" u="sng" dirty="0" smtClean="0"/>
              <a:t>-Wallis test</a:t>
            </a:r>
          </a:p>
          <a:p>
            <a:r>
              <a:rPr lang="en-US" dirty="0" smtClean="0"/>
              <a:t>We </a:t>
            </a:r>
            <a:r>
              <a:rPr lang="en-US" u="sng" dirty="0" smtClean="0"/>
              <a:t>reject</a:t>
            </a:r>
            <a:r>
              <a:rPr lang="en-US" dirty="0" smtClean="0"/>
              <a:t> the null hypothesis with p=.02 confidence that the mean rank of stock price change these stocks is the same.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</a:t>
            </a:r>
            <a:r>
              <a:rPr lang="en-US" u="sng" dirty="0" smtClean="0"/>
              <a:t>fail to reject </a:t>
            </a:r>
            <a:r>
              <a:rPr lang="en-US" dirty="0" smtClean="0"/>
              <a:t>the null hypothesis with greater than .95% confidence that the ran of stock price change is the same. </a:t>
            </a:r>
            <a:br>
              <a:rPr lang="en-US" dirty="0" smtClean="0"/>
            </a:br>
            <a:endParaRPr lang="en-US" baseline="-25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EEE1-9A74-455E-B13A-BD19ADF8F64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1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Performing a </a:t>
            </a:r>
            <a:r>
              <a:rPr lang="en-US" b="1" dirty="0" err="1" smtClean="0"/>
              <a:t>Kruskal</a:t>
            </a:r>
            <a:r>
              <a:rPr lang="en-US" b="1" dirty="0" smtClean="0"/>
              <a:t>-Wallis Test in </a:t>
            </a:r>
            <a:r>
              <a:rPr lang="en-US" b="1" dirty="0" err="1" smtClean="0"/>
              <a:t>Matlab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&gt;&gt;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kruskalwallis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EEE1-9A74-455E-B13A-BD19ADF8F645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3013" y="1849129"/>
            <a:ext cx="6603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Similar calling 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anova1</a:t>
            </a:r>
            <a:r>
              <a:rPr lang="en-US" dirty="0" smtClean="0">
                <a:cs typeface="Courier New" panose="02070309020205020404" pitchFamily="49" charset="0"/>
              </a:rPr>
              <a:t> for balanced vs unbalanced data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7855" y="3888509"/>
            <a:ext cx="37222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reject the null hypothesis with greater than 95% confidence (p &lt; .05) that the ranks of disease durations amongst the clinical phenotypes are the same.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0109" y="2642756"/>
            <a:ext cx="4975225" cy="277743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013" y="2193472"/>
            <a:ext cx="4895850" cy="21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93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Hoc Analysis: We got a significant p-value from ANOVA 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back and do t-tests to compare between subgroups.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Problem: </a:t>
            </a:r>
            <a:r>
              <a:rPr lang="en-US" dirty="0" smtClean="0"/>
              <a:t>Repeated T-Tests increase the Type I Error Rate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	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EEE1-9A74-455E-B13A-BD19ADF8F645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615" y="3028589"/>
            <a:ext cx="5552770" cy="194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5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got a significant p-value from ANOVA now what? Post Hoc Analysis Methods to control for Type I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Bonferroni Adjustment:  </a:t>
            </a:r>
            <a:r>
              <a:rPr lang="en-US" dirty="0" smtClean="0"/>
              <a:t>Lower the threshold for significance from .05 to .05/C where C is the # of </a:t>
            </a:r>
            <a:r>
              <a:rPr lang="en-US" dirty="0" err="1" smtClean="0"/>
              <a:t>comparisions</a:t>
            </a:r>
            <a:r>
              <a:rPr lang="en-US" dirty="0" smtClean="0"/>
              <a:t>. 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Tukey’s Honestly Significant Difference Test (HSD Test) 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Student Newman-</a:t>
            </a:r>
            <a:r>
              <a:rPr lang="en-US" b="1" dirty="0" err="1" smtClean="0"/>
              <a:t>Keul’s</a:t>
            </a:r>
            <a:r>
              <a:rPr lang="en-US" b="1" dirty="0" smtClean="0"/>
              <a:t> (SNK) Test 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Duncan’s Multiple Range Test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err="1" smtClean="0"/>
              <a:t>Scheffe’s</a:t>
            </a:r>
            <a:r>
              <a:rPr lang="en-US" b="1" dirty="0" smtClean="0"/>
              <a:t> Test: </a:t>
            </a:r>
            <a:r>
              <a:rPr lang="en-US" dirty="0" smtClean="0"/>
              <a:t>Very Conservative, can be used for any contrast of interest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err="1" smtClean="0"/>
              <a:t>Dunnett’s</a:t>
            </a:r>
            <a:r>
              <a:rPr lang="en-US" b="1" dirty="0" smtClean="0"/>
              <a:t> Test: </a:t>
            </a:r>
            <a:r>
              <a:rPr lang="en-US" dirty="0" smtClean="0"/>
              <a:t>Used to compare several groups to a single control group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	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EEE1-9A74-455E-B13A-BD19ADF8F64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5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got a significant p-value from ANOVA now what? Post Hoc Analysis Methods to control for Type I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EEE1-9A74-455E-B13A-BD19ADF8F645}" type="slidenum">
              <a:rPr lang="en-US" smtClean="0"/>
              <a:t>18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164" y="2741408"/>
            <a:ext cx="7160568" cy="1550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83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909" y="155773"/>
            <a:ext cx="7886700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Post Hoc Comparisons in </a:t>
            </a:r>
            <a:r>
              <a:rPr lang="en-US" b="1" dirty="0" err="1" smtClean="0"/>
              <a:t>Matlab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&gt;&gt;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multcompare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EEE1-9A74-455E-B13A-BD19ADF8F645}" type="slidenum">
              <a:rPr lang="en-US" smtClean="0"/>
              <a:t>19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25" y="1654173"/>
            <a:ext cx="5857875" cy="46863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744238" y="5663308"/>
            <a:ext cx="5233481" cy="801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275361" y="5887044"/>
            <a:ext cx="14688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03483" y="5887044"/>
            <a:ext cx="117096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Previous Slide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187" y="1467742"/>
            <a:ext cx="3438525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65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is ANOVA and when is it a useful tool?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What is the null hypothesis for ANOVA?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What are the assumptions for ANOVA?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What is a </a:t>
            </a:r>
            <a:r>
              <a:rPr lang="en-US" sz="2800" dirty="0" err="1" smtClean="0"/>
              <a:t>Kruskal</a:t>
            </a:r>
            <a:r>
              <a:rPr lang="en-US" sz="2800" dirty="0" smtClean="0"/>
              <a:t>-Wallis-Test and how is it related to ANOVA?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What is Post Hoc ANOVA Analysis?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EEE1-9A74-455E-B13A-BD19ADF8F6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Matlab: </a:t>
            </a:r>
            <a:r>
              <a:rPr lang="en-US" dirty="0" err="1" smtClean="0"/>
              <a:t>Multcompare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Multcompare</a:t>
            </a:r>
            <a:r>
              <a:rPr lang="en-US" sz="2800" dirty="0" smtClean="0"/>
              <a:t> starts an interactive figure in which the user can determine if the first group is different from the remainder, and returns c.</a:t>
            </a:r>
          </a:p>
          <a:p>
            <a:r>
              <a:rPr lang="en-US" sz="2800" dirty="0" smtClean="0"/>
              <a:t>For our example, c is (and has the form)</a:t>
            </a:r>
          </a:p>
          <a:p>
            <a:pPr marL="603504" lvl="2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603504" lvl="2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1.0000    2.0000  -35.7693  -20.2988   -4.8284</a:t>
            </a:r>
          </a:p>
          <a:p>
            <a:pPr marL="603504" lvl="2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1.0000    3.0000  -42.7647  -27.8782  -12.9918</a:t>
            </a:r>
          </a:p>
          <a:p>
            <a:pPr marL="603504" lvl="2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2.0000    3.0000  -21.5441   -7.5794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6.3853</a:t>
            </a:r>
          </a:p>
          <a:p>
            <a:pPr marL="603504" lvl="2" indent="0"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       group1       group2       lower       </a:t>
            </a:r>
            <a:r>
              <a:rPr lang="en-US" sz="2000" dirty="0" err="1" smtClean="0">
                <a:solidFill>
                  <a:prstClr val="black"/>
                </a:solidFill>
              </a:rPr>
              <a:t>meandiff</a:t>
            </a:r>
            <a:r>
              <a:rPr lang="en-US" sz="2000" dirty="0" smtClean="0">
                <a:solidFill>
                  <a:prstClr val="black"/>
                </a:solidFill>
              </a:rPr>
              <a:t>        upper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" dirty="0" smtClean="0">
              <a:solidFill>
                <a:prstClr val="black"/>
              </a:solidFill>
            </a:endParaRPr>
          </a:p>
          <a:p>
            <a:pPr lvl="1"/>
            <a:r>
              <a:rPr lang="en-US" sz="2400" dirty="0" err="1" smtClean="0">
                <a:solidFill>
                  <a:prstClr val="black"/>
                </a:solidFill>
              </a:rPr>
              <a:t>meandiff</a:t>
            </a:r>
            <a:r>
              <a:rPr lang="en-US" sz="2400" dirty="0" smtClean="0">
                <a:solidFill>
                  <a:prstClr val="black"/>
                </a:solidFill>
              </a:rPr>
              <a:t> is the difference in means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lower &amp; upper are the 95% CIs on this difference</a:t>
            </a:r>
          </a:p>
          <a:p>
            <a:pPr lvl="2"/>
            <a:r>
              <a:rPr lang="en-US" sz="2000" dirty="0" smtClean="0">
                <a:solidFill>
                  <a:prstClr val="black"/>
                </a:solidFill>
              </a:rPr>
              <a:t>If the CI contains zero, accept H</a:t>
            </a:r>
            <a:r>
              <a:rPr lang="en-US" sz="2000" baseline="-25000" dirty="0" smtClean="0">
                <a:solidFill>
                  <a:prstClr val="black"/>
                </a:solidFill>
              </a:rPr>
              <a:t>0</a:t>
            </a:r>
            <a:r>
              <a:rPr lang="en-US" sz="2000" dirty="0" smtClean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146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Matlab: </a:t>
            </a:r>
            <a:r>
              <a:rPr lang="en-US" dirty="0" err="1" smtClean="0"/>
              <a:t>Multicompare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355" y="1584960"/>
            <a:ext cx="5196840" cy="4526280"/>
          </a:xfrm>
        </p:spPr>
      </p:pic>
    </p:spTree>
    <p:extLst>
      <p:ext uri="{BB962C8B-B14F-4D97-AF65-F5344CB8AC3E}">
        <p14:creationId xmlns:p14="http://schemas.microsoft.com/office/powerpoint/2010/main" val="136382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Boneferroni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Let’s say we have ten groups to compare in Matlab</a:t>
            </a:r>
          </a:p>
          <a:p>
            <a:pPr marL="813816" lvl="3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p, table, stats] = anova1(X, groups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/>
          </a:p>
          <a:p>
            <a:r>
              <a:rPr lang="en-US" dirty="0" smtClean="0"/>
              <a:t>We could then perform the multiple comparison</a:t>
            </a:r>
          </a:p>
          <a:p>
            <a:pPr marL="905256" lvl="7" indent="0"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multcompare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(stats,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...	   </a:t>
            </a:r>
          </a:p>
          <a:p>
            <a:pPr marL="905256" lvl="7" indent="0"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'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bonferroni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');</a:t>
            </a:r>
            <a:endParaRPr lang="en-US" dirty="0" smtClean="0"/>
          </a:p>
          <a:p>
            <a:pPr marL="356616" lvl="1" indent="0">
              <a:buNone/>
            </a:pPr>
            <a:r>
              <a:rPr lang="en-US" sz="3200" dirty="0" smtClean="0"/>
              <a:t>which would adjust the </a:t>
            </a:r>
            <a:r>
              <a:rPr lang="en-US" sz="3200" i="1" dirty="0" smtClean="0">
                <a:latin typeface="Symbol" pitchFamily="18" charset="2"/>
              </a:rPr>
              <a:t>a</a:t>
            </a:r>
            <a:r>
              <a:rPr lang="en-US" sz="3200" dirty="0" smtClean="0"/>
              <a:t> level (default 0.05) for multiple comparisons.</a:t>
            </a:r>
          </a:p>
        </p:txBody>
      </p:sp>
    </p:spTree>
    <p:extLst>
      <p:ext uri="{BB962C8B-B14F-4D97-AF65-F5344CB8AC3E}">
        <p14:creationId xmlns:p14="http://schemas.microsoft.com/office/powerpoint/2010/main" val="332120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Comments on Post Hoc Analysis Methods</a:t>
            </a:r>
            <a:br>
              <a:rPr lang="en-US" dirty="0" smtClean="0"/>
            </a:br>
            <a:r>
              <a:rPr lang="en-US" sz="2400" dirty="0" smtClean="0"/>
              <a:t>If you throw enough darts at the board you are bound to hit it (Type I Error).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  <a:p>
            <a:endParaRPr lang="en-US" dirty="0" smtClean="0"/>
          </a:p>
          <a:p>
            <a:r>
              <a:rPr lang="en-US" sz="3200" dirty="0" smtClean="0"/>
              <a:t>There is controversy over the use of post-hoc analysis. Some researchers use them all the time others never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dirty="0" smtClean="0"/>
              <a:t>Post-Hoc Analysis can inflate type II error rates.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EEE1-9A74-455E-B13A-BD19ADF8F64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2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2- (or n-) Way ANOVA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An extension of ANOVA to two or more independent variables (factors).</a:t>
            </a:r>
          </a:p>
          <a:p>
            <a:r>
              <a:rPr lang="en-US" sz="2400" dirty="0" smtClean="0"/>
              <a:t>Consider number of years to cancer onset in a smoking study</a:t>
            </a:r>
            <a:endParaRPr lang="en-US" dirty="0" smtClean="0"/>
          </a:p>
          <a:p>
            <a:pPr lvl="1"/>
            <a:r>
              <a:rPr lang="en-US" sz="2400" dirty="0" smtClean="0"/>
              <a:t>As start with a 1×6 design:</a:t>
            </a:r>
          </a:p>
          <a:p>
            <a:pPr lvl="2"/>
            <a:r>
              <a:rPr lang="en-US" sz="2400" dirty="0" smtClean="0"/>
              <a:t>non, passive, pipe, light, moderate, heavy</a:t>
            </a:r>
          </a:p>
          <a:p>
            <a:pPr lvl="2"/>
            <a:r>
              <a:rPr lang="en-US" sz="2400" dirty="0" smtClean="0"/>
              <a:t>Can do 1 way ANOVA here.</a:t>
            </a:r>
          </a:p>
          <a:p>
            <a:pPr lvl="1"/>
            <a:r>
              <a:rPr lang="en-US" sz="2400" dirty="0" smtClean="0"/>
              <a:t>Add sex of the smoker: M/F</a:t>
            </a:r>
          </a:p>
          <a:p>
            <a:pPr lvl="1"/>
            <a:r>
              <a:rPr lang="en-US" sz="2400" dirty="0" smtClean="0"/>
              <a:t>Becomes a 2×6 design – variation due to degree of smoking and due to sex of the smoker – Can ask </a:t>
            </a:r>
            <a:r>
              <a:rPr lang="en-US" sz="2400" u="sng" dirty="0" smtClean="0"/>
              <a:t>2 way </a:t>
            </a:r>
            <a:r>
              <a:rPr lang="en-US" sz="2400" u="sng" dirty="0" err="1" smtClean="0"/>
              <a:t>anova</a:t>
            </a:r>
            <a:r>
              <a:rPr lang="en-US" sz="2400" u="sng" dirty="0" smtClean="0"/>
              <a:t> questions</a:t>
            </a:r>
            <a:r>
              <a:rPr lang="en-US" sz="2400" dirty="0" smtClean="0"/>
              <a:t>.</a:t>
            </a:r>
          </a:p>
          <a:p>
            <a:pPr marL="342900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nova2  in or </a:t>
            </a:r>
            <a:r>
              <a:rPr lang="en-US" sz="2400" dirty="0" err="1" smtClean="0"/>
              <a:t>anovan</a:t>
            </a:r>
            <a:r>
              <a:rPr lang="en-US" sz="2400" dirty="0" smtClean="0"/>
              <a:t> </a:t>
            </a:r>
            <a:r>
              <a:rPr lang="en-US" sz="2400" dirty="0" err="1" smtClean="0"/>
              <a:t>matlab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997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2- (or n-) Way ANOVA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dirty="0" smtClean="0"/>
              <a:t>There are 3 Hypotheses Under Test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H0: 1 – There is </a:t>
            </a:r>
            <a:r>
              <a:rPr lang="en-US" sz="2400" i="1" dirty="0" smtClean="0"/>
              <a:t>no mean difference</a:t>
            </a:r>
            <a:r>
              <a:rPr lang="en-US" sz="2400" dirty="0" smtClean="0"/>
              <a:t> in the number of years to cancer onset amongst smoking types </a:t>
            </a:r>
            <a:r>
              <a:rPr lang="en-US" sz="2400" u="sng" dirty="0" smtClean="0"/>
              <a:t>(Same as 1 way </a:t>
            </a:r>
            <a:r>
              <a:rPr lang="en-US" sz="2400" u="sng" dirty="0" err="1" smtClean="0"/>
              <a:t>anova</a:t>
            </a:r>
            <a:r>
              <a:rPr lang="en-US" sz="2400" u="sng" dirty="0" smtClean="0"/>
              <a:t>)</a:t>
            </a:r>
            <a:br>
              <a:rPr lang="en-US" sz="2400" u="sng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2 – There is </a:t>
            </a:r>
            <a:r>
              <a:rPr lang="en-US" sz="2400" i="1" dirty="0" smtClean="0"/>
              <a:t>no mean difference</a:t>
            </a:r>
            <a:r>
              <a:rPr lang="en-US" sz="2400" dirty="0" smtClean="0"/>
              <a:t> in the number of years to cancer onset amongst the sexes </a:t>
            </a:r>
            <a:r>
              <a:rPr lang="en-US" sz="2400" u="sng" dirty="0" smtClean="0"/>
              <a:t>(Same as 1 way </a:t>
            </a:r>
            <a:r>
              <a:rPr lang="en-US" sz="2400" u="sng" dirty="0" err="1" smtClean="0"/>
              <a:t>anova</a:t>
            </a:r>
            <a:r>
              <a:rPr lang="en-US" sz="2400" u="sng" dirty="0" smtClean="0"/>
              <a:t>)</a:t>
            </a:r>
            <a:br>
              <a:rPr lang="en-US" sz="2400" u="sng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3 – There is no </a:t>
            </a:r>
            <a:r>
              <a:rPr lang="en-US" sz="2400" u="sng" dirty="0" smtClean="0"/>
              <a:t>interaction effect</a:t>
            </a:r>
            <a:r>
              <a:rPr lang="en-US" sz="2400" dirty="0" smtClean="0"/>
              <a:t> between the sexes, smoking and number of years to cancer onset.  </a:t>
            </a:r>
            <a:r>
              <a:rPr lang="en-US" sz="2400" u="sng" dirty="0" smtClean="0"/>
              <a:t>(Additional Hypothesis)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797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One-Way ANOVA Sums of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en-US" sz="3200" dirty="0" smtClean="0"/>
              <a:t>In all variance analyses thus far we have considered deviations from the mean.</a:t>
            </a:r>
          </a:p>
          <a:p>
            <a:r>
              <a:rPr lang="en-US" sz="3200" dirty="0" smtClean="0"/>
              <a:t>Now we have two levels of means:</a:t>
            </a:r>
          </a:p>
          <a:p>
            <a:pPr lvl="1"/>
            <a:r>
              <a:rPr lang="en-US" sz="3200" dirty="0" smtClean="0"/>
              <a:t>Overall Mean</a:t>
            </a:r>
            <a:r>
              <a:rPr lang="en-US" sz="3200" dirty="0" smtClean="0">
                <a:solidFill>
                  <a:schemeClr val="bg1"/>
                </a:solidFill>
              </a:rPr>
              <a:t> y</a:t>
            </a:r>
          </a:p>
          <a:p>
            <a:pPr lvl="1"/>
            <a:r>
              <a:rPr lang="en-US" sz="3200" dirty="0" smtClean="0"/>
              <a:t>Group Means</a:t>
            </a:r>
            <a:r>
              <a:rPr lang="en-US" sz="3200" dirty="0" smtClean="0">
                <a:solidFill>
                  <a:schemeClr val="bg1"/>
                </a:solidFill>
              </a:rPr>
              <a:t> y</a:t>
            </a:r>
          </a:p>
          <a:p>
            <a:r>
              <a:rPr lang="en-US" sz="3200" dirty="0" smtClean="0"/>
              <a:t>Differences of interest become:</a:t>
            </a:r>
          </a:p>
          <a:p>
            <a:pPr lvl="1"/>
            <a:r>
              <a:rPr lang="en-US" sz="3200" dirty="0" smtClean="0"/>
              <a:t>Individual Deviation:             </a:t>
            </a:r>
          </a:p>
          <a:p>
            <a:pPr lvl="1"/>
            <a:r>
              <a:rPr lang="en-US" sz="3200" dirty="0" smtClean="0"/>
              <a:t>Within Group Deviation:     </a:t>
            </a:r>
          </a:p>
          <a:p>
            <a:pPr lvl="1"/>
            <a:r>
              <a:rPr lang="en-US" sz="3200" dirty="0" smtClean="0"/>
              <a:t>Between Group Deviation: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3746874" y="3305756"/>
          <a:ext cx="293328" cy="480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8" name="Equation" r:id="rId3" imgW="139680" imgH="228600" progId="Equation.DSMT4">
                  <p:embed/>
                </p:oleObj>
              </mc:Choice>
              <mc:Fallback>
                <p:oleObj name="Equation" r:id="rId3" imgW="139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46874" y="3305756"/>
                        <a:ext cx="293328" cy="4800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772810" y="3837697"/>
          <a:ext cx="346248" cy="480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9" name="Equation" r:id="rId5" imgW="164880" imgH="228600" progId="Equation.DSMT4">
                  <p:embed/>
                </p:oleObj>
              </mc:Choice>
              <mc:Fallback>
                <p:oleObj name="Equation" r:id="rId5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2810" y="3837697"/>
                        <a:ext cx="346248" cy="4800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6320125" y="4799015"/>
          <a:ext cx="935038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0" name="Equation" r:id="rId7" imgW="444240" imgH="253800" progId="Equation.DSMT4">
                  <p:embed/>
                </p:oleObj>
              </mc:Choice>
              <mc:Fallback>
                <p:oleObj name="Equation" r:id="rId7" imgW="444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0125" y="4799015"/>
                        <a:ext cx="935038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6347113" y="5803899"/>
          <a:ext cx="8810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1" name="Equation" r:id="rId9" imgW="419040" imgH="241200" progId="Equation.DSMT4">
                  <p:embed/>
                </p:oleObj>
              </mc:Choice>
              <mc:Fallback>
                <p:oleObj name="Equation" r:id="rId9" imgW="4190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7113" y="5803899"/>
                        <a:ext cx="881062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6307426" y="5327246"/>
          <a:ext cx="96043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2" name="Equation" r:id="rId11" imgW="457200" imgH="241200" progId="Equation.DSMT4">
                  <p:embed/>
                </p:oleObj>
              </mc:Choice>
              <mc:Fallback>
                <p:oleObj name="Equation" r:id="rId11" imgW="4572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7426" y="5327246"/>
                        <a:ext cx="960437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904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One-Way ANOVA Sums of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250" y="1603952"/>
            <a:ext cx="7886700" cy="4351338"/>
          </a:xfrm>
        </p:spPr>
        <p:txBody>
          <a:bodyPr>
            <a:noAutofit/>
          </a:bodyPr>
          <a:lstStyle/>
          <a:p>
            <a:r>
              <a:rPr lang="en-US" sz="3200" dirty="0" smtClean="0"/>
              <a:t>Deviations / Differences again are equal:</a:t>
            </a:r>
          </a:p>
          <a:p>
            <a:pPr marL="82296" indent="0">
              <a:buNone/>
            </a:pPr>
            <a:endParaRPr lang="en-US" sz="3200" dirty="0" smtClean="0"/>
          </a:p>
          <a:p>
            <a:pPr marL="82296" indent="0">
              <a:buNone/>
            </a:pPr>
            <a:r>
              <a:rPr lang="en-US" sz="3200" dirty="0" smtClean="0"/>
              <a:t>               Overall        Within        Between</a:t>
            </a:r>
          </a:p>
          <a:p>
            <a:r>
              <a:rPr lang="en-US" sz="3200" dirty="0" smtClean="0"/>
              <a:t>General Observations:</a:t>
            </a:r>
          </a:p>
          <a:p>
            <a:pPr lvl="1"/>
            <a:r>
              <a:rPr lang="en-US" sz="3200" dirty="0" smtClean="0"/>
              <a:t>If within-group variability is large and between-group variability is small, the group means will likely be equal</a:t>
            </a:r>
          </a:p>
          <a:p>
            <a:pPr lvl="1"/>
            <a:r>
              <a:rPr lang="en-US" sz="3200" dirty="0" smtClean="0"/>
              <a:t>If between-group variability is large and with-group variability is small, the group means will likely be different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524919" y="2057055"/>
          <a:ext cx="4297362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3" imgW="1790640" imgH="279360" progId="Equation.DSMT4">
                  <p:embed/>
                </p:oleObj>
              </mc:Choice>
              <mc:Fallback>
                <p:oleObj name="Equation" r:id="rId3" imgW="1790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919" y="2057055"/>
                        <a:ext cx="4297362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688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One-Way ANOVA Sums of Squares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04850" y="1530061"/>
            <a:ext cx="3886200" cy="4351338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sz="2400" dirty="0" smtClean="0"/>
              <a:t>Within Variability Large,</a:t>
            </a:r>
          </a:p>
          <a:p>
            <a:pPr marL="82296" indent="0" algn="ctr">
              <a:buNone/>
            </a:pPr>
            <a:r>
              <a:rPr lang="en-US" sz="2400" dirty="0" smtClean="0"/>
              <a:t>Between Variability Small:</a:t>
            </a:r>
          </a:p>
          <a:p>
            <a:pPr marL="82296" indent="0" algn="ctr">
              <a:buNone/>
            </a:pPr>
            <a:r>
              <a:rPr lang="en-US" sz="2400" dirty="0" smtClean="0"/>
              <a:t>Means Equal</a:t>
            </a:r>
            <a:endParaRPr lang="en-US" sz="2400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5386388" y="1610375"/>
            <a:ext cx="3886200" cy="4351338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sz="2400" dirty="0"/>
              <a:t>Within Variability </a:t>
            </a:r>
            <a:r>
              <a:rPr lang="en-US" sz="2400" dirty="0" smtClean="0"/>
              <a:t>Small,</a:t>
            </a:r>
            <a:endParaRPr lang="en-US" sz="2400" dirty="0"/>
          </a:p>
          <a:p>
            <a:pPr marL="82296" indent="0" algn="ctr">
              <a:buNone/>
            </a:pPr>
            <a:r>
              <a:rPr lang="en-US" sz="2400" dirty="0"/>
              <a:t>Between </a:t>
            </a:r>
            <a:r>
              <a:rPr lang="en-US" sz="2400" dirty="0" smtClean="0"/>
              <a:t>Variability Large:</a:t>
            </a:r>
            <a:endParaRPr lang="en-US" sz="2400" dirty="0"/>
          </a:p>
          <a:p>
            <a:pPr marL="82296" indent="0" algn="ctr">
              <a:buNone/>
            </a:pPr>
            <a:r>
              <a:rPr lang="en-US" sz="2400" dirty="0" smtClean="0"/>
              <a:t>Means Different</a:t>
            </a:r>
            <a:endParaRPr lang="en-US" sz="2400" dirty="0"/>
          </a:p>
        </p:txBody>
      </p:sp>
      <p:pic>
        <p:nvPicPr>
          <p:cNvPr id="14338" name="Picture 2" descr="C:\Users\hunterk\Desktop\ANOVA_means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190" y="3028950"/>
            <a:ext cx="2952750" cy="36766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C:\Users\hunterk\Desktop\ANOVA_means2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447" y="3028950"/>
            <a:ext cx="2952750" cy="36766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80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ANOVA and MLR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Consider the multiple regression model</a:t>
            </a:r>
            <a:br>
              <a:rPr lang="en-US" sz="3200" dirty="0" smtClean="0"/>
            </a:br>
            <a:endParaRPr lang="en-US" sz="3200" dirty="0" smtClean="0"/>
          </a:p>
          <a:p>
            <a:pPr marL="813816" lvl="1" indent="-457200"/>
            <a:endParaRPr lang="en-US" sz="3200" dirty="0" smtClean="0"/>
          </a:p>
          <a:p>
            <a:pPr marL="356616" lvl="1" indent="0">
              <a:buNone/>
            </a:pPr>
            <a:r>
              <a:rPr lang="en-US" sz="3200" dirty="0" smtClean="0"/>
              <a:t>in which </a:t>
            </a:r>
            <a:r>
              <a:rPr lang="en-US" sz="3200" i="1" dirty="0" smtClean="0"/>
              <a:t>y</a:t>
            </a:r>
            <a:r>
              <a:rPr lang="en-US" sz="3200" dirty="0" smtClean="0"/>
              <a:t> is the outcome variable and </a:t>
            </a:r>
            <a:r>
              <a:rPr lang="en-US" sz="3200" i="1" dirty="0" err="1" smtClean="0">
                <a:latin typeface="Symbol" pitchFamily="18" charset="2"/>
              </a:rPr>
              <a:t>b</a:t>
            </a:r>
            <a:r>
              <a:rPr lang="en-US" sz="3200" i="1" baseline="-25000" dirty="0" err="1" smtClean="0"/>
              <a:t>j</a:t>
            </a:r>
            <a:r>
              <a:rPr lang="en-US" sz="3200" dirty="0" smtClean="0"/>
              <a:t> is 1 if the subject is in group (</a:t>
            </a:r>
            <a:r>
              <a:rPr lang="en-US" sz="3200" i="1" dirty="0" smtClean="0"/>
              <a:t>j </a:t>
            </a:r>
            <a:r>
              <a:rPr lang="en-US" sz="3200" dirty="0" smtClean="0"/>
              <a:t>+ 1) and is 0 otherwise.</a:t>
            </a:r>
          </a:p>
          <a:p>
            <a:pPr marL="813816" lvl="1" indent="-457200"/>
            <a:r>
              <a:rPr lang="en-US" sz="3200" dirty="0" smtClean="0"/>
              <a:t>The </a:t>
            </a:r>
            <a:r>
              <a:rPr lang="en-US" sz="3200" i="1" dirty="0" err="1" smtClean="0"/>
              <a:t>x</a:t>
            </a:r>
            <a:r>
              <a:rPr lang="en-US" sz="3200" i="1" baseline="-25000" dirty="0" err="1" smtClean="0"/>
              <a:t>j</a:t>
            </a:r>
            <a:r>
              <a:rPr lang="en-US" sz="3200" dirty="0" smtClean="0"/>
              <a:t> are known as dummy variables: they represent the </a:t>
            </a:r>
            <a:r>
              <a:rPr lang="en-US" sz="3200" i="1" dirty="0" smtClean="0"/>
              <a:t>k</a:t>
            </a:r>
            <a:r>
              <a:rPr lang="en-US" sz="3200" dirty="0" smtClean="0"/>
              <a:t> groups (the first group,  the </a:t>
            </a:r>
            <a:r>
              <a:rPr lang="en-US" sz="3200" i="1" dirty="0" smtClean="0"/>
              <a:t>reference</a:t>
            </a:r>
            <a:r>
              <a:rPr lang="en-US" sz="3200" dirty="0" smtClean="0"/>
              <a:t>, has </a:t>
            </a:r>
            <a:r>
              <a:rPr lang="en-US" sz="3200" i="1" dirty="0" err="1" smtClean="0"/>
              <a:t>x</a:t>
            </a:r>
            <a:r>
              <a:rPr lang="en-US" sz="3200" i="1" baseline="-25000" dirty="0" err="1" smtClean="0"/>
              <a:t>j</a:t>
            </a:r>
            <a:r>
              <a:rPr lang="en-US" sz="3200" dirty="0" smtClean="0"/>
              <a:t> = 0 for all j)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949506"/>
              </p:ext>
            </p:extLst>
          </p:nvPr>
        </p:nvGraphicFramePr>
        <p:xfrm>
          <a:off x="3521054" y="2286904"/>
          <a:ext cx="2986848" cy="1066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3" imgW="1244520" imgH="444240" progId="Equation.DSMT4">
                  <p:embed/>
                </p:oleObj>
              </mc:Choice>
              <mc:Fallback>
                <p:oleObj name="Equation" r:id="rId3" imgW="124452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21054" y="2286904"/>
                        <a:ext cx="2986848" cy="1066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33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084" y="81223"/>
            <a:ext cx="8631493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desire for multi-group Comparison – </a:t>
            </a:r>
            <a:br>
              <a:rPr lang="en-US" dirty="0" smtClean="0"/>
            </a:br>
            <a:r>
              <a:rPr lang="en-US" dirty="0" smtClean="0"/>
              <a:t>Is clinical phenotype associated with disease duration?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EEE1-9A74-455E-B13A-BD19ADF8F645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0073" y="4824075"/>
            <a:ext cx="878378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effectLst/>
              </a:rPr>
              <a:t>[1] - S. Tomita, T. </a:t>
            </a:r>
            <a:r>
              <a:rPr lang="en-US" sz="1400" dirty="0" err="1" smtClean="0">
                <a:effectLst/>
              </a:rPr>
              <a:t>Oeda</a:t>
            </a:r>
            <a:r>
              <a:rPr lang="en-US" sz="1400" dirty="0" smtClean="0">
                <a:effectLst/>
              </a:rPr>
              <a:t>, A. </a:t>
            </a:r>
            <a:r>
              <a:rPr lang="en-US" sz="1400" dirty="0" err="1" smtClean="0">
                <a:effectLst/>
              </a:rPr>
              <a:t>Umemura</a:t>
            </a:r>
            <a:r>
              <a:rPr lang="en-US" sz="1400" dirty="0" smtClean="0">
                <a:effectLst/>
              </a:rPr>
              <a:t>, M. </a:t>
            </a:r>
            <a:r>
              <a:rPr lang="en-US" sz="1400" dirty="0" err="1" smtClean="0">
                <a:effectLst/>
              </a:rPr>
              <a:t>Kohsaka</a:t>
            </a:r>
            <a:r>
              <a:rPr lang="en-US" sz="1400" dirty="0" smtClean="0">
                <a:effectLst/>
              </a:rPr>
              <a:t>, K. Park, K. Yamamoto, H. Sugiyama, C. Mori, K. Inoue, H. Fujimura, and H. Sawada, “Impact of Aspiration Pneumonia on the Clinical Course of Progressive </a:t>
            </a:r>
            <a:r>
              <a:rPr lang="en-US" sz="1400" dirty="0" err="1" smtClean="0">
                <a:effectLst/>
              </a:rPr>
              <a:t>Supranuclear</a:t>
            </a:r>
            <a:r>
              <a:rPr lang="en-US" sz="1400" dirty="0" smtClean="0">
                <a:effectLst/>
              </a:rPr>
              <a:t> Palsy: A Retrospective Cohort Study,” </a:t>
            </a:r>
            <a:r>
              <a:rPr lang="en-US" sz="1400" i="1" dirty="0" smtClean="0">
                <a:effectLst/>
              </a:rPr>
              <a:t>PLOS ONE</a:t>
            </a:r>
            <a:r>
              <a:rPr lang="en-US" sz="1400" dirty="0" smtClean="0">
                <a:effectLst/>
              </a:rPr>
              <a:t>, vol. 10, no. 8, p. e0135823, Aug. 2015.</a:t>
            </a:r>
          </a:p>
          <a:p>
            <a:endParaRPr lang="en-US" sz="1400" dirty="0" smtClean="0">
              <a:effectLst/>
            </a:endParaRPr>
          </a:p>
          <a:p>
            <a:r>
              <a:rPr lang="en-US" sz="1400" dirty="0" smtClean="0">
                <a:effectLst/>
              </a:rPr>
              <a:t>[2] - S. Tomita, T. </a:t>
            </a:r>
            <a:r>
              <a:rPr lang="en-US" sz="1400" dirty="0" err="1" smtClean="0">
                <a:effectLst/>
              </a:rPr>
              <a:t>Oeda</a:t>
            </a:r>
            <a:r>
              <a:rPr lang="en-US" sz="1400" dirty="0" smtClean="0">
                <a:effectLst/>
              </a:rPr>
              <a:t>, A. </a:t>
            </a:r>
            <a:r>
              <a:rPr lang="en-US" sz="1400" dirty="0" err="1" smtClean="0">
                <a:effectLst/>
              </a:rPr>
              <a:t>Umemura</a:t>
            </a:r>
            <a:r>
              <a:rPr lang="en-US" sz="1400" dirty="0" smtClean="0">
                <a:effectLst/>
              </a:rPr>
              <a:t>, M. </a:t>
            </a:r>
            <a:r>
              <a:rPr lang="en-US" sz="1400" dirty="0" err="1" smtClean="0">
                <a:effectLst/>
              </a:rPr>
              <a:t>Kohsaka</a:t>
            </a:r>
            <a:r>
              <a:rPr lang="en-US" sz="1400" dirty="0" smtClean="0">
                <a:effectLst/>
              </a:rPr>
              <a:t>, K. Park, K. Yamamoto, H. Sugiyama, C. Mori, K. Inoue, H. Fujimura, and H. Sawada, “Data from: Impact of aspiration pneumonia on the clinical course of progressive </a:t>
            </a:r>
            <a:r>
              <a:rPr lang="en-US" sz="1400" dirty="0" err="1" smtClean="0">
                <a:effectLst/>
              </a:rPr>
              <a:t>supranuclear</a:t>
            </a:r>
            <a:r>
              <a:rPr lang="en-US" sz="1400" dirty="0" smtClean="0">
                <a:effectLst/>
              </a:rPr>
              <a:t> palsy: a retrospective cohort study,” 13-Aug-2015. [Online]. Available: http://datadryad.org/resource/doi:10.5061/dryad.15jj2. [Accessed: 26-Apr-2016].</a:t>
            </a:r>
            <a:endParaRPr lang="en-US" sz="1400" dirty="0">
              <a:effectLst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084" y="1406786"/>
            <a:ext cx="8004735" cy="30913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1084" y="4498109"/>
            <a:ext cx="8004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RS = Richardson’s syndrome, PSP-P = Post </a:t>
            </a:r>
            <a:r>
              <a:rPr lang="en-US" dirty="0" err="1" smtClean="0"/>
              <a:t>Supranuclear</a:t>
            </a:r>
            <a:r>
              <a:rPr lang="en-US" dirty="0" smtClean="0"/>
              <a:t> Palsy - Parkinsonism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63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687" y="-101600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desire for multi-group Comparison – Is clinical phenotype associated with outcome?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EEE1-9A74-455E-B13A-BD19ADF8F645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0073" y="4824075"/>
            <a:ext cx="878378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effectLst/>
              </a:rPr>
              <a:t>[1] - S. Tomita, T. </a:t>
            </a:r>
            <a:r>
              <a:rPr lang="en-US" sz="1400" dirty="0" err="1" smtClean="0">
                <a:effectLst/>
              </a:rPr>
              <a:t>Oeda</a:t>
            </a:r>
            <a:r>
              <a:rPr lang="en-US" sz="1400" dirty="0" smtClean="0">
                <a:effectLst/>
              </a:rPr>
              <a:t>, A. </a:t>
            </a:r>
            <a:r>
              <a:rPr lang="en-US" sz="1400" dirty="0" err="1" smtClean="0">
                <a:effectLst/>
              </a:rPr>
              <a:t>Umemura</a:t>
            </a:r>
            <a:r>
              <a:rPr lang="en-US" sz="1400" dirty="0" smtClean="0">
                <a:effectLst/>
              </a:rPr>
              <a:t>, M. </a:t>
            </a:r>
            <a:r>
              <a:rPr lang="en-US" sz="1400" dirty="0" err="1" smtClean="0">
                <a:effectLst/>
              </a:rPr>
              <a:t>Kohsaka</a:t>
            </a:r>
            <a:r>
              <a:rPr lang="en-US" sz="1400" dirty="0" smtClean="0">
                <a:effectLst/>
              </a:rPr>
              <a:t>, K. Park, K. Yamamoto, H. Sugiyama, C. Mori, K. Inoue, H. Fujimura, and H. Sawada, “Impact of Aspiration Pneumonia on the Clinical Course of Progressive </a:t>
            </a:r>
            <a:r>
              <a:rPr lang="en-US" sz="1400" dirty="0" err="1" smtClean="0">
                <a:effectLst/>
              </a:rPr>
              <a:t>Supranuclear</a:t>
            </a:r>
            <a:r>
              <a:rPr lang="en-US" sz="1400" dirty="0" smtClean="0">
                <a:effectLst/>
              </a:rPr>
              <a:t> Palsy: A Retrospective Cohort Study,” </a:t>
            </a:r>
            <a:r>
              <a:rPr lang="en-US" sz="1400" i="1" dirty="0" smtClean="0">
                <a:effectLst/>
              </a:rPr>
              <a:t>PLOS ONE</a:t>
            </a:r>
            <a:r>
              <a:rPr lang="en-US" sz="1400" dirty="0" smtClean="0">
                <a:effectLst/>
              </a:rPr>
              <a:t>, vol. 10, no. 8, p. e0135823, Aug. 2015.</a:t>
            </a:r>
          </a:p>
          <a:p>
            <a:endParaRPr lang="en-US" sz="1400" dirty="0" smtClean="0">
              <a:effectLst/>
            </a:endParaRPr>
          </a:p>
          <a:p>
            <a:r>
              <a:rPr lang="en-US" sz="1400" dirty="0" smtClean="0">
                <a:effectLst/>
              </a:rPr>
              <a:t>[2] - </a:t>
            </a:r>
            <a:r>
              <a:rPr lang="en-US" sz="1400" dirty="0"/>
              <a:t>S. Tomita, T. </a:t>
            </a:r>
            <a:r>
              <a:rPr lang="en-US" sz="1400" dirty="0" err="1"/>
              <a:t>Oeda</a:t>
            </a:r>
            <a:r>
              <a:rPr lang="en-US" sz="1400" dirty="0"/>
              <a:t>, A. </a:t>
            </a:r>
            <a:r>
              <a:rPr lang="en-US" sz="1400" dirty="0" err="1"/>
              <a:t>Umemura</a:t>
            </a:r>
            <a:r>
              <a:rPr lang="en-US" sz="1400" dirty="0"/>
              <a:t>, M. </a:t>
            </a:r>
            <a:r>
              <a:rPr lang="en-US" sz="1400" dirty="0" err="1"/>
              <a:t>Kohsaka</a:t>
            </a:r>
            <a:r>
              <a:rPr lang="en-US" sz="1400" dirty="0"/>
              <a:t>, K. Park, K. Yamamoto, H. Sugiyama, C. Mori, K. Inoue, H. Fujimura, and H. Sawada, “Data from: Impact of aspiration pneumonia on the clinical course of progressive </a:t>
            </a:r>
            <a:r>
              <a:rPr lang="en-US" sz="1400" dirty="0" err="1"/>
              <a:t>supranuclear</a:t>
            </a:r>
            <a:r>
              <a:rPr lang="en-US" sz="1400" dirty="0"/>
              <a:t> palsy: a retrospective cohort study,” 13-Aug-2015. [Online]. Available: http://datadryad.org/resource/doi:10.5061/dryad.15jj2. [Accessed: 26-Apr-2016].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737" y="1158178"/>
            <a:ext cx="7535846" cy="9074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1580" y="2306217"/>
            <a:ext cx="85087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Questions?</a:t>
            </a:r>
          </a:p>
          <a:p>
            <a:endParaRPr lang="en-US" dirty="0" smtClean="0"/>
          </a:p>
          <a:p>
            <a:r>
              <a:rPr lang="en-US" dirty="0" smtClean="0"/>
              <a:t>Q1: Are the mean values of total disease duration the same amongst the clinical phenotype groups?</a:t>
            </a:r>
          </a:p>
          <a:p>
            <a:endParaRPr lang="en-US" dirty="0" smtClean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Q2: Are the distributions of the total disease duration the same amongst the clinical phenotypes groups?</a:t>
            </a:r>
          </a:p>
        </p:txBody>
      </p:sp>
    </p:spTree>
    <p:extLst>
      <p:ext uri="{BB962C8B-B14F-4D97-AF65-F5344CB8AC3E}">
        <p14:creationId xmlns:p14="http://schemas.microsoft.com/office/powerpoint/2010/main" val="83618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Tested by ANOVA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Null Hypothesis H</a:t>
            </a:r>
            <a:r>
              <a:rPr lang="en-US" baseline="-25000" dirty="0" smtClean="0"/>
              <a:t>0</a:t>
            </a:r>
            <a:r>
              <a:rPr lang="en-US" dirty="0" smtClean="0"/>
              <a:t>: The mean value of the members of the groups is the same</a:t>
            </a:r>
          </a:p>
          <a:p>
            <a:endParaRPr lang="en-US" dirty="0"/>
          </a:p>
          <a:p>
            <a:r>
              <a:rPr lang="en-US" dirty="0" smtClean="0"/>
              <a:t>Research Hypothesis H</a:t>
            </a:r>
            <a:r>
              <a:rPr lang="en-US" baseline="-25000" dirty="0" smtClean="0"/>
              <a:t>1</a:t>
            </a:r>
            <a:r>
              <a:rPr lang="en-US" dirty="0" smtClean="0"/>
              <a:t> : The mean values of the members of the groups is different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Stating the Results of an ANOVA</a:t>
            </a:r>
          </a:p>
          <a:p>
            <a:r>
              <a:rPr lang="en-US" dirty="0" smtClean="0"/>
              <a:t>We </a:t>
            </a:r>
            <a:r>
              <a:rPr lang="en-US" u="sng" dirty="0" smtClean="0"/>
              <a:t>reject</a:t>
            </a:r>
            <a:r>
              <a:rPr lang="en-US" dirty="0" smtClean="0"/>
              <a:t> the null hypothesis with greater than 95% confidence(p &lt; .05) that the mean values disease duration is the same amongst the groups.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</a:t>
            </a:r>
            <a:r>
              <a:rPr lang="en-US" u="sng" dirty="0" smtClean="0"/>
              <a:t>fail to reject</a:t>
            </a:r>
            <a:r>
              <a:rPr lang="en-US" dirty="0" smtClean="0"/>
              <a:t> to 95% confidence (p &gt; .05) the null hypothesis that the mean values  is the same amongst the groups. </a:t>
            </a:r>
            <a:br>
              <a:rPr lang="en-US" dirty="0" smtClean="0"/>
            </a:br>
            <a:endParaRPr lang="en-US" baseline="-25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EEE1-9A74-455E-B13A-BD19ADF8F645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5562" y="6152841"/>
            <a:ext cx="785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Google: “stating results for ANOVA” – General consensus is not to be so rigorous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0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1951" y="-101601"/>
            <a:ext cx="4872604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Null Hypothesis for ANOVA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EEE1-9A74-455E-B13A-BD19ADF8F645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33" y="2232356"/>
            <a:ext cx="7535846" cy="9074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1455" y="3971188"/>
            <a:ext cx="85087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: The null hypothesis is that the mean value of total disease duration is the same amongst the clinical phenotype groups. </a:t>
            </a:r>
          </a:p>
        </p:txBody>
      </p:sp>
    </p:spTree>
    <p:extLst>
      <p:ext uri="{BB962C8B-B14F-4D97-AF65-F5344CB8AC3E}">
        <p14:creationId xmlns:p14="http://schemas.microsoft.com/office/powerpoint/2010/main" val="272792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66510"/>
          </a:xfrm>
        </p:spPr>
        <p:txBody>
          <a:bodyPr/>
          <a:lstStyle/>
          <a:p>
            <a:r>
              <a:rPr lang="en-US" dirty="0" smtClean="0"/>
              <a:t>Do the clinical phenotypes have different mean disease durations?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EEE1-9A74-455E-B13A-BD19ADF8F645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673" y="1431637"/>
            <a:ext cx="5495925" cy="30003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20618" y="38171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&gt;&gt; p</a:t>
            </a:r>
          </a:p>
          <a:p>
            <a:endParaRPr lang="en-US" dirty="0" smtClean="0"/>
          </a:p>
          <a:p>
            <a:r>
              <a:rPr lang="en-US" dirty="0" smtClean="0"/>
              <a:t>p =</a:t>
            </a:r>
          </a:p>
          <a:p>
            <a:endParaRPr lang="en-US" dirty="0" smtClean="0"/>
          </a:p>
          <a:p>
            <a:r>
              <a:rPr lang="en-US" dirty="0" smtClean="0"/>
              <a:t>   2.8410e-09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9455" y="5412509"/>
            <a:ext cx="8248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reject the null hypothesis with greater than 95% confidence that the mean disease duration of dysphagia is the same for the clinical phenotypes.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70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an ANOVA in MATLAB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341" y="1690689"/>
            <a:ext cx="2677968" cy="4351338"/>
          </a:xfrm>
        </p:spPr>
        <p:txBody>
          <a:bodyPr/>
          <a:lstStyle/>
          <a:p>
            <a:pPr marL="82296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p= anova1(X);</a:t>
            </a:r>
          </a:p>
          <a:p>
            <a:pPr marL="82296" indent="0"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82296" indent="0"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EEE1-9A74-455E-B13A-BD19ADF8F645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7728" y="1403927"/>
            <a:ext cx="4318300" cy="45429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91709" y="2059709"/>
            <a:ext cx="4091709" cy="7296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91709" y="3578444"/>
            <a:ext cx="4194319" cy="4634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091709" y="2827341"/>
            <a:ext cx="4194319" cy="6270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724727" y="2521527"/>
            <a:ext cx="1366982" cy="2678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724727" y="3251200"/>
            <a:ext cx="1366982" cy="5818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27483" y="2552475"/>
            <a:ext cx="219724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These use cases are the same and are for </a:t>
            </a:r>
            <a:r>
              <a:rPr lang="en-US" b="1" dirty="0" smtClean="0"/>
              <a:t>balanced </a:t>
            </a:r>
            <a:r>
              <a:rPr lang="en-US" dirty="0" smtClean="0"/>
              <a:t>ANOVA. The bottom one will label the bar graph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27483" y="4558489"/>
            <a:ext cx="219724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use case can be used for both a balanced and </a:t>
            </a:r>
            <a:r>
              <a:rPr lang="en-US" b="1" u="sng" dirty="0" smtClean="0"/>
              <a:t>un</a:t>
            </a:r>
            <a:r>
              <a:rPr lang="en-US" b="1" dirty="0" smtClean="0"/>
              <a:t>balanced</a:t>
            </a:r>
            <a:r>
              <a:rPr lang="en-US" dirty="0" smtClean="0"/>
              <a:t> ANOVA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724727" y="3454400"/>
            <a:ext cx="1366982" cy="11083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26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of ANOVA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Independence</a:t>
            </a:r>
            <a:r>
              <a:rPr lang="en-US" dirty="0" smtClean="0"/>
              <a:t>: The samples are randomly and independently drawing from their respective populations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Normality (Parametric Method): </a:t>
            </a:r>
            <a:r>
              <a:rPr lang="en-US" dirty="0" smtClean="0"/>
              <a:t>Each population is normally distributed thus errors follow an normal distribution.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(ANOVA is considered robust to volitions of normality)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Homoscedasticity</a:t>
            </a:r>
            <a:r>
              <a:rPr lang="en-US" dirty="0" smtClean="0"/>
              <a:t>: The variances of the groups are the same. </a:t>
            </a:r>
            <a:br>
              <a:rPr lang="en-US" dirty="0" smtClean="0"/>
            </a:br>
            <a:r>
              <a:rPr lang="en-US" dirty="0" smtClean="0"/>
              <a:t>(Most common violation, can use Welch’s ANOVA if so)</a:t>
            </a:r>
            <a:br>
              <a:rPr lang="en-US" dirty="0" smtClean="0"/>
            </a:br>
            <a:endParaRPr lang="en-US" baseline="-25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EEE1-9A74-455E-B13A-BD19ADF8F6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7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</TotalTime>
  <Words>1411</Words>
  <Application>Microsoft Office PowerPoint</Application>
  <PresentationFormat>On-screen Show (4:3)</PresentationFormat>
  <Paragraphs>176</Paragraphs>
  <Slides>29</Slides>
  <Notes>2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Calibri Light</vt:lpstr>
      <vt:lpstr>Courier New</vt:lpstr>
      <vt:lpstr>Symbol</vt:lpstr>
      <vt:lpstr>Office Theme</vt:lpstr>
      <vt:lpstr>Equation</vt:lpstr>
      <vt:lpstr>Multi Group Comparisons with Analysis of Variance (ANOVA)</vt:lpstr>
      <vt:lpstr>Learning Objectives</vt:lpstr>
      <vt:lpstr>Example of desire for multi-group Comparison –  Is clinical phenotype associated with disease duration? </vt:lpstr>
      <vt:lpstr>Example of desire for multi-group Comparison – Is clinical phenotype associated with outcome? </vt:lpstr>
      <vt:lpstr>Hypothesis Tested by ANOVA</vt:lpstr>
      <vt:lpstr>Null Hypothesis for ANOVA</vt:lpstr>
      <vt:lpstr>Do the clinical phenotypes have different mean disease durations?</vt:lpstr>
      <vt:lpstr>Calculating an ANOVA in MATLAB</vt:lpstr>
      <vt:lpstr>Assumptions of ANOVA</vt:lpstr>
      <vt:lpstr>Checking for Normality of our data</vt:lpstr>
      <vt:lpstr>Testing Homoscedasticity: The variances of the groups are the same.  vartestn</vt:lpstr>
      <vt:lpstr>We have not meet two of the anova assumptions. What to do? Welch’s ANOVA or Kruskal-Wallis Testing</vt:lpstr>
      <vt:lpstr>Kruskal-Wallis Test is nonparametric (no assumptions of normality or variance)  Hypothesis Tested by Kruskal-Wallis</vt:lpstr>
      <vt:lpstr>Hypothesis Tested by Kruskal-Wallis Test Stated Another Way</vt:lpstr>
      <vt:lpstr>Performing a Kruskal-Wallis Test in Matlab &gt;&gt;kruskalwallis</vt:lpstr>
      <vt:lpstr>Post Hoc Analysis: We got a significant p-value from ANOVA now what?</vt:lpstr>
      <vt:lpstr>We got a significant p-value from ANOVA now what? Post Hoc Analysis Methods to control for Type I Error</vt:lpstr>
      <vt:lpstr>We got a significant p-value from ANOVA now what? Post Hoc Analysis Methods to control for Type I Error</vt:lpstr>
      <vt:lpstr>Post Hoc Comparisons in Matlab &gt;&gt;multcompare</vt:lpstr>
      <vt:lpstr>Matlab: Multcompare</vt:lpstr>
      <vt:lpstr>Matlab: Multicompare</vt:lpstr>
      <vt:lpstr>Boneferroni Example</vt:lpstr>
      <vt:lpstr>Comments on Post Hoc Analysis Methods If you throw enough darts at the board you are bound to hit it (Type I Error). </vt:lpstr>
      <vt:lpstr>2- (or n-) Way ANOVA</vt:lpstr>
      <vt:lpstr>2- (or n-) Way ANOVA There are 3 Hypotheses Under Test</vt:lpstr>
      <vt:lpstr>One-Way ANOVA Sums of Squares</vt:lpstr>
      <vt:lpstr>One-Way ANOVA Sums of Squares</vt:lpstr>
      <vt:lpstr>One-Way ANOVA Sums of Squares</vt:lpstr>
      <vt:lpstr>ANOVA and MLR Equivalence</vt:lpstr>
    </vt:vector>
  </TitlesOfParts>
  <Company>University of Colorado Denver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Multigroup Comparisons with Analysis of Variance (ANOVA)</dc:title>
  <dc:creator>Gregory Futia</dc:creator>
  <cp:lastModifiedBy>Gregory Futia</cp:lastModifiedBy>
  <cp:revision>84</cp:revision>
  <dcterms:created xsi:type="dcterms:W3CDTF">2016-04-26T16:45:05Z</dcterms:created>
  <dcterms:modified xsi:type="dcterms:W3CDTF">2016-04-28T19:34:30Z</dcterms:modified>
</cp:coreProperties>
</file>